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0" r:id="rId6"/>
    <p:sldId id="266" r:id="rId7"/>
    <p:sldId id="265" r:id="rId8"/>
    <p:sldId id="267" r:id="rId9"/>
    <p:sldId id="269" r:id="rId10"/>
    <p:sldId id="271" r:id="rId11"/>
    <p:sldId id="274" r:id="rId12"/>
    <p:sldId id="275" r:id="rId13"/>
    <p:sldId id="276" r:id="rId14"/>
    <p:sldId id="277" r:id="rId15"/>
    <p:sldId id="278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4" r:id="rId28"/>
    <p:sldId id="295" r:id="rId29"/>
    <p:sldId id="296" r:id="rId30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3C35E7B-49EA-40C4-9E48-3DEA8A9C4A2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3056B-EBAC-44FA-9A5F-7E794297494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9F077-D758-41AD-B9E9-32D2B24F63F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E36AC-DF2A-4BD5-B1E5-9B6C70500EC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D096B-E880-41C3-A04E-9FD74247E7E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DA4AF-1C55-440F-83BE-4C230A298C4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EEC68-BA59-4691-AA71-32E2FC65D4F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CCF81-7AF4-4146-BF96-9CBBC9C2A45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C0C0A-0EAE-4953-8A54-A47984C3036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574C5-B450-4B5A-B11C-7B84CF4B5CB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B946D-5193-403B-9BD9-355B14B7909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388CB37-1CEC-49F3-AF65-333DFDBEC08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T7f52TeeS8Q&amp;feature=PlayList&amp;p=9D2A0CC7C08C8FD2&amp;index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I71kNaVQdA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ITc6FsXsVh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yiqEkcP5vY" TargetMode="External"/><Relationship Id="rId2" Type="http://schemas.openxmlformats.org/officeDocument/2006/relationships/hyperlink" Target="http://www.youtube.com/watch?v=4XD02oMHC5E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pSFjZeaBYI" TargetMode="External"/><Relationship Id="rId2" Type="http://schemas.openxmlformats.org/officeDocument/2006/relationships/hyperlink" Target="http://www.youtube.com/watch?v=SHipY1_NpAE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outube.com/watch?v=A8JfSQbVf5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outube.com/watch?v=CBGfdcadD6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9tGPTYqfCs&amp;feature=related" TargetMode="External"/><Relationship Id="rId2" Type="http://schemas.openxmlformats.org/officeDocument/2006/relationships/hyperlink" Target="http://www.youtube.com/watch?v=9mNxwgAmTKM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youtube.com/watch?v=9Hk3Mttq_3A" TargetMode="Externa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v.wikipedia.org/wiki/Bild:Bauchtanz_Chryssanthi_Sahar.jpg" TargetMode="External"/><Relationship Id="rId2" Type="http://schemas.openxmlformats.org/officeDocument/2006/relationships/hyperlink" Target="http://www.youtube.com/watch?v=YamDoDK71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GQK1VYXaPg" TargetMode="External"/><Relationship Id="rId2" Type="http://schemas.openxmlformats.org/officeDocument/2006/relationships/hyperlink" Target="http://www.youtube.com/watch?v=QgeJz1h_BY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UbAZbJDJOo" TargetMode="External"/><Relationship Id="rId2" Type="http://schemas.openxmlformats.org/officeDocument/2006/relationships/hyperlink" Target="http://www.youtube.com/watch?v=4UTaPkYqjl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kcRZSdc8us" TargetMode="External"/><Relationship Id="rId2" Type="http://schemas.openxmlformats.org/officeDocument/2006/relationships/hyperlink" Target="http://www.youtube.com/watch?v=t79aI-I6u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youtube.com/watch?v=Vr6swr0_10Q&amp;feature=channe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jpeg"/><Relationship Id="rId3" Type="http://schemas.openxmlformats.org/officeDocument/2006/relationships/hyperlink" Target="http://www.youtube.com/watch?v=GIXE-5NrC3o&amp;NR=1" TargetMode="External"/><Relationship Id="rId7" Type="http://schemas.openxmlformats.org/officeDocument/2006/relationships/hyperlink" Target="http://www.slagverkskompaniet.se/brands/meinl/percussion/nino_wood_guiro.jpg" TargetMode="External"/><Relationship Id="rId12" Type="http://schemas.openxmlformats.org/officeDocument/2006/relationships/image" Target="../media/image38.jpeg"/><Relationship Id="rId2" Type="http://schemas.openxmlformats.org/officeDocument/2006/relationships/hyperlink" Target="http://www.youtube.com/watch?v=K7BZur2I91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7.jpeg"/><Relationship Id="rId5" Type="http://schemas.openxmlformats.org/officeDocument/2006/relationships/hyperlink" Target="http://www.youtube.com/watch?v=fHKxTh8p4T0&amp;feature=related" TargetMode="External"/><Relationship Id="rId10" Type="http://schemas.openxmlformats.org/officeDocument/2006/relationships/image" Target="../media/image36.jpeg"/><Relationship Id="rId4" Type="http://schemas.openxmlformats.org/officeDocument/2006/relationships/hyperlink" Target="http://www.youtube.com/watch?v=rvqSfaGdL0U&amp;feature=channel" TargetMode="External"/><Relationship Id="rId9" Type="http://schemas.openxmlformats.org/officeDocument/2006/relationships/hyperlink" Target="http://stormbringer.blogg.se/images/ko_1183458388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EloQbBOjUk" TargetMode="External"/><Relationship Id="rId2" Type="http://schemas.openxmlformats.org/officeDocument/2006/relationships/hyperlink" Target="http://www.youtube.com/watch?v=4tDVGLkO2H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v.wikipedia.org/wiki/Tangent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sv.wikipedia.org/wiki/Str%C3%A5kinstrument" TargetMode="External"/><Relationship Id="rId2" Type="http://schemas.openxmlformats.org/officeDocument/2006/relationships/hyperlink" Target="http://www.youtube.com/watch?v=7fw2eTvYU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v.wikipedia.org/wiki/Uppland" TargetMode="External"/><Relationship Id="rId11" Type="http://schemas.openxmlformats.org/officeDocument/2006/relationships/hyperlink" Target="http://sv.wikipedia.org/wiki/Resonansstr%C3%A4ng" TargetMode="External"/><Relationship Id="rId5" Type="http://schemas.openxmlformats.org/officeDocument/2006/relationships/hyperlink" Target="http://sv.wikipedia.org/wiki/Uppsala" TargetMode="External"/><Relationship Id="rId10" Type="http://schemas.openxmlformats.org/officeDocument/2006/relationships/hyperlink" Target="http://sv.wikipedia.org/wiki/Str%C3%A5ke" TargetMode="External"/><Relationship Id="rId4" Type="http://schemas.openxmlformats.org/officeDocument/2006/relationships/hyperlink" Target="http://sv.wikipedia.org/wiki/Folkmusik" TargetMode="External"/><Relationship Id="rId9" Type="http://schemas.openxmlformats.org/officeDocument/2006/relationships/hyperlink" Target="http://sv.wikipedia.org/wiki/Str%C3%A4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_b-o0Ekbyl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jfrAoakV9S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3ft1YyUkYY" TargetMode="External"/><Relationship Id="rId2" Type="http://schemas.openxmlformats.org/officeDocument/2006/relationships/hyperlink" Target="http://www.youtube.com/watch?v=P3YkIftoxU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PNskolkort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odra%20teaterna%20AMB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1196752"/>
            <a:ext cx="5400600" cy="393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-315913"/>
            <a:ext cx="7772400" cy="1470026"/>
          </a:xfrm>
        </p:spPr>
        <p:txBody>
          <a:bodyPr/>
          <a:lstStyle/>
          <a:p>
            <a:pPr eaLnBrk="1" hangingPunct="1"/>
            <a:r>
              <a:rPr lang="sv-SE" sz="4800" smtClean="0">
                <a:solidFill>
                  <a:srgbClr val="FF0000"/>
                </a:solidFill>
              </a:rPr>
              <a:t>Världsmusik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5373688"/>
            <a:ext cx="6400800" cy="1223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v-SE" sz="4000" dirty="0" smtClean="0">
                <a:solidFill>
                  <a:srgbClr val="FF0000"/>
                </a:solidFill>
              </a:rPr>
              <a:t>-En blandning av </a:t>
            </a:r>
            <a:r>
              <a:rPr lang="sv-SE" sz="4000" dirty="0" smtClean="0">
                <a:solidFill>
                  <a:srgbClr val="FF0000"/>
                </a:solidFill>
              </a:rPr>
              <a:t>musik från hela världen!</a:t>
            </a:r>
            <a:endParaRPr lang="sv-SE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>
                <a:latin typeface="Comic Sans MS" pitchFamily="66" charset="0"/>
              </a:rPr>
              <a:t>Musikerfamiljer i wolofstammen</a:t>
            </a:r>
            <a:br>
              <a:rPr lang="sv-SE" sz="4000">
                <a:latin typeface="Comic Sans MS" pitchFamily="66" charset="0"/>
              </a:rPr>
            </a:br>
            <a:r>
              <a:rPr lang="sv-SE" sz="4000">
                <a:latin typeface="Comic Sans MS" pitchFamily="66" charset="0"/>
              </a:rPr>
              <a:t>kallas för ”Griots”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292" name="Picture 4" descr="Gambia 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65275"/>
            <a:ext cx="7783512" cy="529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41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125538"/>
            <a:ext cx="3743325" cy="5184775"/>
          </a:xfrm>
        </p:spPr>
        <p:txBody>
          <a:bodyPr/>
          <a:lstStyle/>
          <a:p>
            <a:pPr>
              <a:buFontTx/>
              <a:buNone/>
            </a:pPr>
            <a:r>
              <a:rPr lang="sv-SE" sz="3600">
                <a:latin typeface="Comic Sans MS" pitchFamily="66" charset="0"/>
              </a:rPr>
              <a:t>Barnen i griot-</a:t>
            </a:r>
          </a:p>
          <a:p>
            <a:pPr>
              <a:buFontTx/>
              <a:buNone/>
            </a:pPr>
            <a:r>
              <a:rPr lang="sv-SE" sz="3600">
                <a:latin typeface="Comic Sans MS" pitchFamily="66" charset="0"/>
              </a:rPr>
              <a:t>familjerna </a:t>
            </a:r>
          </a:p>
          <a:p>
            <a:pPr>
              <a:buFontTx/>
              <a:buNone/>
            </a:pPr>
            <a:r>
              <a:rPr lang="sv-SE" sz="3600">
                <a:latin typeface="Comic Sans MS" pitchFamily="66" charset="0"/>
              </a:rPr>
              <a:t>lär sig </a:t>
            </a:r>
          </a:p>
          <a:p>
            <a:pPr>
              <a:buFontTx/>
              <a:buNone/>
            </a:pPr>
            <a:r>
              <a:rPr lang="sv-SE" sz="3600">
                <a:latin typeface="Comic Sans MS" pitchFamily="66" charset="0"/>
              </a:rPr>
              <a:t>spela genom </a:t>
            </a:r>
          </a:p>
          <a:p>
            <a:pPr>
              <a:buFontTx/>
              <a:buNone/>
            </a:pPr>
            <a:r>
              <a:rPr lang="sv-SE" sz="3600">
                <a:latin typeface="Comic Sans MS" pitchFamily="66" charset="0"/>
              </a:rPr>
              <a:t>muntlig</a:t>
            </a:r>
          </a:p>
          <a:p>
            <a:pPr>
              <a:buFontTx/>
              <a:buNone/>
            </a:pPr>
            <a:r>
              <a:rPr lang="sv-SE" sz="3600">
                <a:latin typeface="Comic Sans MS" pitchFamily="66" charset="0"/>
              </a:rPr>
              <a:t>tradition.  </a:t>
            </a:r>
          </a:p>
        </p:txBody>
      </p:sp>
      <p:pic>
        <p:nvPicPr>
          <p:cNvPr id="6148" name="Picture 4" descr="Gambia 0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00013"/>
            <a:ext cx="4595813" cy="6757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52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765175"/>
            <a:ext cx="3609975" cy="561657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sv-SE" sz="2800" b="1" dirty="0" err="1">
                <a:latin typeface="Comic Sans MS" pitchFamily="66" charset="0"/>
              </a:rPr>
              <a:t>Balafonen</a:t>
            </a:r>
            <a:r>
              <a:rPr lang="sv-SE" sz="2800" dirty="0">
                <a:latin typeface="Comic Sans MS" pitchFamily="66" charset="0"/>
              </a:rPr>
              <a:t> är ett</a:t>
            </a:r>
          </a:p>
          <a:p>
            <a:pPr>
              <a:buFontTx/>
              <a:buNone/>
            </a:pPr>
            <a:r>
              <a:rPr lang="sv-SE" sz="2800" dirty="0">
                <a:latin typeface="Comic Sans MS" pitchFamily="66" charset="0"/>
              </a:rPr>
              <a:t>mycket gammalt</a:t>
            </a:r>
          </a:p>
          <a:p>
            <a:pPr>
              <a:buFontTx/>
              <a:buNone/>
            </a:pPr>
            <a:r>
              <a:rPr lang="sv-SE" sz="2800" dirty="0">
                <a:latin typeface="Comic Sans MS" pitchFamily="66" charset="0"/>
              </a:rPr>
              <a:t>afrikanskt </a:t>
            </a:r>
          </a:p>
          <a:p>
            <a:pPr>
              <a:buFontTx/>
              <a:buNone/>
            </a:pPr>
            <a:r>
              <a:rPr lang="sv-SE" sz="2800" dirty="0">
                <a:latin typeface="Comic Sans MS" pitchFamily="66" charset="0"/>
              </a:rPr>
              <a:t>instrument</a:t>
            </a:r>
            <a:endParaRPr lang="sv-SE" sz="2800" b="1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sv-SE" sz="2800" dirty="0">
                <a:latin typeface="Comic Sans MS" pitchFamily="66" charset="0"/>
              </a:rPr>
              <a:t>som </a:t>
            </a:r>
            <a:r>
              <a:rPr lang="sv-SE" sz="2800" dirty="0" smtClean="0">
                <a:latin typeface="Comic Sans MS" pitchFamily="66" charset="0"/>
              </a:rPr>
              <a:t>är föregångaren</a:t>
            </a:r>
          </a:p>
          <a:p>
            <a:pPr>
              <a:buFontTx/>
              <a:buNone/>
            </a:pPr>
            <a:r>
              <a:rPr lang="sv-SE" sz="2800" dirty="0" smtClean="0">
                <a:latin typeface="Comic Sans MS" pitchFamily="66" charset="0"/>
              </a:rPr>
              <a:t>till </a:t>
            </a:r>
            <a:r>
              <a:rPr lang="sv-SE" sz="2800" dirty="0" smtClean="0">
                <a:latin typeface="Comic Sans MS" pitchFamily="66" charset="0"/>
                <a:hlinkClick r:id="rId2"/>
              </a:rPr>
              <a:t>xylofonen</a:t>
            </a:r>
            <a:r>
              <a:rPr lang="sv-SE" sz="2800" dirty="0" smtClean="0">
                <a:latin typeface="Comic Sans MS" pitchFamily="66" charset="0"/>
              </a:rPr>
              <a:t>.</a:t>
            </a:r>
          </a:p>
          <a:p>
            <a:pPr>
              <a:buFontTx/>
              <a:buNone/>
            </a:pPr>
            <a:endParaRPr lang="sv-SE" sz="28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sv-SE" sz="2800" dirty="0">
                <a:latin typeface="Comic Sans MS" pitchFamily="66" charset="0"/>
              </a:rPr>
              <a:t>När man spelar slår</a:t>
            </a:r>
          </a:p>
          <a:p>
            <a:pPr>
              <a:buFontTx/>
              <a:buNone/>
            </a:pPr>
            <a:r>
              <a:rPr lang="sv-SE" sz="2800" dirty="0">
                <a:latin typeface="Comic Sans MS" pitchFamily="66" charset="0"/>
              </a:rPr>
              <a:t>man med klubbor på träbitar i</a:t>
            </a:r>
          </a:p>
          <a:p>
            <a:pPr>
              <a:buFontTx/>
              <a:buNone/>
            </a:pPr>
            <a:r>
              <a:rPr lang="sv-SE" sz="2800" dirty="0">
                <a:latin typeface="Comic Sans MS" pitchFamily="66" charset="0"/>
              </a:rPr>
              <a:t>olika storlekar. </a:t>
            </a:r>
          </a:p>
        </p:txBody>
      </p:sp>
      <p:pic>
        <p:nvPicPr>
          <p:cNvPr id="3076" name="Picture 4" descr="http://upload.wikimedia.org/wikipedia/commons/thumb/5/5f/Balafon_%28Aly_Keita%29_Unterfahrt_2010-03-11-001.jpg/1024px-Balafon_%28Aly_Keita%29_Unterfahrt_2010-03-11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3457012" cy="25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908720"/>
            <a:ext cx="4392613" cy="6381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v-SE" b="1" dirty="0">
                <a:latin typeface="Comic Sans MS" pitchFamily="66" charset="0"/>
              </a:rPr>
              <a:t>Kora</a:t>
            </a:r>
            <a:r>
              <a:rPr lang="sv-SE" dirty="0">
                <a:latin typeface="Comic Sans MS" pitchFamily="66" charset="0"/>
              </a:rPr>
              <a:t> liknar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dirty="0">
                <a:latin typeface="Comic Sans MS" pitchFamily="66" charset="0"/>
              </a:rPr>
              <a:t>en harpa och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dirty="0">
                <a:latin typeface="Comic Sans MS" pitchFamily="66" charset="0"/>
              </a:rPr>
              <a:t>spelas av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dirty="0" err="1">
                <a:latin typeface="Comic Sans MS" pitchFamily="66" charset="0"/>
              </a:rPr>
              <a:t>Mandinkafolkets</a:t>
            </a:r>
            <a:endParaRPr lang="sv-SE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v-SE" dirty="0">
                <a:latin typeface="Comic Sans MS" pitchFamily="66" charset="0"/>
              </a:rPr>
              <a:t>musiker, som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dirty="0">
                <a:latin typeface="Comic Sans MS" pitchFamily="66" charset="0"/>
              </a:rPr>
              <a:t>kallas för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b="1" dirty="0">
                <a:latin typeface="Comic Sans MS" pitchFamily="66" charset="0"/>
              </a:rPr>
              <a:t>”</a:t>
            </a:r>
            <a:r>
              <a:rPr lang="sv-SE" b="1" dirty="0" err="1">
                <a:latin typeface="Comic Sans MS" pitchFamily="66" charset="0"/>
              </a:rPr>
              <a:t>Jalis</a:t>
            </a:r>
            <a:r>
              <a:rPr lang="sv-SE" b="1" dirty="0">
                <a:latin typeface="Comic Sans MS" pitchFamily="66" charset="0"/>
              </a:rPr>
              <a:t>”. 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v-SE" dirty="0" err="1">
                <a:latin typeface="Comic Sans MS" pitchFamily="66" charset="0"/>
              </a:rPr>
              <a:t>Jalis</a:t>
            </a:r>
            <a:r>
              <a:rPr lang="sv-SE" dirty="0">
                <a:latin typeface="Comic Sans MS" pitchFamily="66" charset="0"/>
              </a:rPr>
              <a:t> sjunger till sitt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dirty="0">
                <a:latin typeface="Comic Sans MS" pitchFamily="66" charset="0"/>
              </a:rPr>
              <a:t>ackompanjemang och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dirty="0">
                <a:latin typeface="Comic Sans MS" pitchFamily="66" charset="0"/>
              </a:rPr>
              <a:t>berättar historier. </a:t>
            </a:r>
            <a:endParaRPr lang="sv-SE" b="1" dirty="0">
              <a:latin typeface="Comic Sans MS" pitchFamily="66" charset="0"/>
            </a:endParaRPr>
          </a:p>
        </p:txBody>
      </p:sp>
      <p:pic>
        <p:nvPicPr>
          <p:cNvPr id="4098" name="Picture 2" descr="http://upload.wikimedia.org/wikipedia/commons/thumb/b/b7/Kora_DSC_0355.JPG/640px-Kora_DSC_0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73" y="1412776"/>
            <a:ext cx="2942641" cy="44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omic Sans MS" pitchFamily="66" charset="0"/>
              </a:rPr>
              <a:t>Tumpiano</a:t>
            </a:r>
            <a:endParaRPr lang="sv-SE" dirty="0">
              <a:latin typeface="Comic Sans MS" pitchFamily="66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054281" y="2420888"/>
            <a:ext cx="4021776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 smtClean="0">
                <a:latin typeface="Comic Sans MS" pitchFamily="66" charset="0"/>
              </a:rPr>
              <a:t>Tumpianot är vanligt i hela södra </a:t>
            </a:r>
            <a:r>
              <a:rPr lang="sv-SE" sz="3600" dirty="0" smtClean="0">
                <a:latin typeface="Comic Sans MS" pitchFamily="66" charset="0"/>
              </a:rPr>
              <a:t>Afrika</a:t>
            </a:r>
            <a:endParaRPr lang="sv-SE" sz="3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sv-SE" sz="3600" dirty="0" smtClean="0">
                <a:latin typeface="Comic Sans MS" pitchFamily="66" charset="0"/>
              </a:rPr>
              <a:t>Instrumentet </a:t>
            </a:r>
            <a:r>
              <a:rPr lang="sv-SE" sz="3600" dirty="0" smtClean="0">
                <a:latin typeface="Comic Sans MS" pitchFamily="66" charset="0"/>
              </a:rPr>
              <a:t>kallas även </a:t>
            </a:r>
            <a:r>
              <a:rPr lang="sv-SE" sz="3600" dirty="0" smtClean="0">
                <a:latin typeface="Comic Sans MS" pitchFamily="66" charset="0"/>
              </a:rPr>
              <a:t>för </a:t>
            </a:r>
            <a:r>
              <a:rPr lang="sv-SE" sz="3600" dirty="0" err="1" smtClean="0">
                <a:latin typeface="Comic Sans MS" pitchFamily="66" charset="0"/>
                <a:hlinkClick r:id="rId2"/>
              </a:rPr>
              <a:t>Kalimba</a:t>
            </a:r>
            <a:endParaRPr lang="sv-SE" sz="3600" dirty="0">
              <a:latin typeface="Comic Sans MS" pitchFamily="66" charset="0"/>
            </a:endParaRPr>
          </a:p>
        </p:txBody>
      </p:sp>
      <p:pic>
        <p:nvPicPr>
          <p:cNvPr id="1026" name="Picture 2" descr="http://www.dowsers.info/toronto/nharo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571744"/>
            <a:ext cx="2125229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3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Djembe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043490" y="2351830"/>
            <a:ext cx="5757874" cy="4525963"/>
          </a:xfrm>
        </p:spPr>
        <p:txBody>
          <a:bodyPr/>
          <a:lstStyle/>
          <a:p>
            <a:r>
              <a:rPr lang="sv-SE" dirty="0" err="1" smtClean="0"/>
              <a:t>Djembe</a:t>
            </a:r>
            <a:r>
              <a:rPr lang="sv-SE" dirty="0" smtClean="0"/>
              <a:t> är en </a:t>
            </a:r>
          </a:p>
          <a:p>
            <a:pPr>
              <a:buNone/>
            </a:pPr>
            <a:r>
              <a:rPr lang="sv-SE" dirty="0" smtClean="0"/>
              <a:t>	trumma från västra</a:t>
            </a:r>
          </a:p>
          <a:p>
            <a:pPr>
              <a:buNone/>
            </a:pPr>
            <a:r>
              <a:rPr lang="sv-SE" dirty="0" smtClean="0"/>
              <a:t>	 Afrika. </a:t>
            </a:r>
          </a:p>
          <a:p>
            <a:r>
              <a:rPr lang="sv-SE" dirty="0" smtClean="0"/>
              <a:t>Instrumentet är numera vanligt även inom </a:t>
            </a:r>
            <a:r>
              <a:rPr lang="sv-SE" dirty="0" smtClean="0"/>
              <a:t>popmusik</a:t>
            </a:r>
            <a:r>
              <a:rPr lang="sv-SE" dirty="0" smtClean="0"/>
              <a:t>.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28676" name="Picture 4" descr="http://img.alibaba.com/photo/10873184/Djembe_Drum_African_Handma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578014"/>
            <a:ext cx="1912058" cy="3824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008063"/>
          </a:xfrm>
        </p:spPr>
        <p:txBody>
          <a:bodyPr/>
          <a:lstStyle/>
          <a:p>
            <a:pPr eaLnBrk="1" hangingPunct="1"/>
            <a:r>
              <a:rPr lang="sv-SE" sz="4000" smtClean="0">
                <a:latin typeface="Comic Sans MS" pitchFamily="66" charset="0"/>
              </a:rPr>
              <a:t>Mellanöstern</a:t>
            </a:r>
          </a:p>
        </p:txBody>
      </p:sp>
      <p:pic>
        <p:nvPicPr>
          <p:cNvPr id="2051" name="Picture 7" descr="middlee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1599" y="2564904"/>
            <a:ext cx="402875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31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ud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0" y="4160832"/>
            <a:ext cx="23447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67325" cy="1143000"/>
          </a:xfrm>
        </p:spPr>
        <p:txBody>
          <a:bodyPr/>
          <a:lstStyle/>
          <a:p>
            <a:pPr algn="l" eaLnBrk="1" hangingPunct="1"/>
            <a:r>
              <a:rPr lang="sv-SE" smtClean="0">
                <a:latin typeface="Comic Sans MS" pitchFamily="66" charset="0"/>
              </a:rPr>
              <a:t>Viktiga instrument: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079" y="1718655"/>
            <a:ext cx="6777317" cy="3508977"/>
          </a:xfrm>
        </p:spPr>
        <p:txBody>
          <a:bodyPr/>
          <a:lstStyle/>
          <a:p>
            <a:pPr eaLnBrk="1" hangingPunct="1"/>
            <a:r>
              <a:rPr lang="sv-SE" dirty="0" smtClean="0">
                <a:latin typeface="Comic Sans MS" pitchFamily="66" charset="0"/>
              </a:rPr>
              <a:t>Dragspel/</a:t>
            </a:r>
            <a:r>
              <a:rPr lang="sv-SE" dirty="0" err="1" smtClean="0">
                <a:latin typeface="Comic Sans MS" pitchFamily="66" charset="0"/>
              </a:rPr>
              <a:t>Accordeon</a:t>
            </a:r>
            <a:endParaRPr lang="sv-SE" dirty="0" smtClean="0">
              <a:latin typeface="Comic Sans MS" pitchFamily="66" charset="0"/>
            </a:endParaRPr>
          </a:p>
          <a:p>
            <a:pPr eaLnBrk="1" hangingPunct="1"/>
            <a:r>
              <a:rPr lang="sv-SE" dirty="0" smtClean="0">
                <a:latin typeface="Comic Sans MS" pitchFamily="66" charset="0"/>
              </a:rPr>
              <a:t>Fiol</a:t>
            </a:r>
          </a:p>
          <a:p>
            <a:pPr eaLnBrk="1" hangingPunct="1"/>
            <a:r>
              <a:rPr lang="sv-SE" dirty="0" err="1" smtClean="0">
                <a:latin typeface="Comic Sans MS" pitchFamily="66" charset="0"/>
              </a:rPr>
              <a:t>Qanun</a:t>
            </a:r>
            <a:endParaRPr lang="sv-SE" dirty="0" smtClean="0">
              <a:latin typeface="Comic Sans MS" pitchFamily="66" charset="0"/>
            </a:endParaRPr>
          </a:p>
          <a:p>
            <a:pPr eaLnBrk="1" hangingPunct="1"/>
            <a:r>
              <a:rPr lang="sv-SE" dirty="0" err="1" smtClean="0">
                <a:latin typeface="Comic Sans MS" pitchFamily="66" charset="0"/>
              </a:rPr>
              <a:t>Nayflöjt</a:t>
            </a:r>
            <a:endParaRPr lang="sv-SE" dirty="0" smtClean="0">
              <a:latin typeface="Comic Sans MS" pitchFamily="66" charset="0"/>
            </a:endParaRPr>
          </a:p>
          <a:p>
            <a:pPr eaLnBrk="1" hangingPunct="1"/>
            <a:r>
              <a:rPr lang="sv-SE" dirty="0" err="1" smtClean="0">
                <a:latin typeface="Comic Sans MS" pitchFamily="66" charset="0"/>
              </a:rPr>
              <a:t>Darbukka</a:t>
            </a:r>
            <a:endParaRPr lang="sv-SE" dirty="0" smtClean="0">
              <a:latin typeface="Comic Sans MS" pitchFamily="66" charset="0"/>
            </a:endParaRPr>
          </a:p>
          <a:p>
            <a:pPr eaLnBrk="1" hangingPunct="1"/>
            <a:r>
              <a:rPr lang="sv-SE" dirty="0" smtClean="0">
                <a:latin typeface="Comic Sans MS" pitchFamily="66" charset="0"/>
              </a:rPr>
              <a:t>Tamburin</a:t>
            </a:r>
          </a:p>
          <a:p>
            <a:pPr eaLnBrk="1" hangingPunct="1"/>
            <a:r>
              <a:rPr lang="sv-SE" dirty="0" err="1" smtClean="0">
                <a:latin typeface="Comic Sans MS" pitchFamily="66" charset="0"/>
              </a:rPr>
              <a:t>Ud</a:t>
            </a:r>
            <a:r>
              <a:rPr lang="sv-SE" dirty="0" smtClean="0">
                <a:latin typeface="Comic Sans MS" pitchFamily="66" charset="0"/>
              </a:rPr>
              <a:t>/</a:t>
            </a:r>
            <a:r>
              <a:rPr lang="sv-SE" dirty="0" err="1" smtClean="0">
                <a:latin typeface="Comic Sans MS" pitchFamily="66" charset="0"/>
              </a:rPr>
              <a:t>Oud</a:t>
            </a:r>
            <a:endParaRPr lang="sv-SE" dirty="0" smtClean="0">
              <a:latin typeface="Comic Sans MS" pitchFamily="66" charset="0"/>
            </a:endParaRPr>
          </a:p>
        </p:txBody>
      </p:sp>
      <p:pic>
        <p:nvPicPr>
          <p:cNvPr id="3077" name="Picture 5" descr="darbu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0"/>
            <a:ext cx="3419475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kanou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662363"/>
            <a:ext cx="341947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Arabi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2199668"/>
            <a:ext cx="14605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5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5699"/>
            <a:ext cx="8229600" cy="836613"/>
          </a:xfrm>
        </p:spPr>
        <p:txBody>
          <a:bodyPr/>
          <a:lstStyle/>
          <a:p>
            <a:pPr eaLnBrk="1" hangingPunct="1"/>
            <a:r>
              <a:rPr lang="sv-SE" sz="4000" dirty="0" err="1" smtClean="0">
                <a:latin typeface="Comic Sans MS" pitchFamily="66" charset="0"/>
              </a:rPr>
              <a:t>Darbukka</a:t>
            </a:r>
            <a:endParaRPr lang="sv-SE" sz="4000" dirty="0" smtClean="0"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70264"/>
            <a:ext cx="4619625" cy="2952750"/>
          </a:xfrm>
        </p:spPr>
        <p:txBody>
          <a:bodyPr/>
          <a:lstStyle/>
          <a:p>
            <a:pPr eaLnBrk="1" hangingPunct="1"/>
            <a:r>
              <a:rPr lang="sv-SE" dirty="0" err="1" smtClean="0">
                <a:latin typeface="Comic Sans MS" pitchFamily="66" charset="0"/>
                <a:hlinkClick r:id="rId2"/>
              </a:rPr>
              <a:t>Darbukka</a:t>
            </a:r>
            <a:r>
              <a:rPr lang="sv-SE" dirty="0" smtClean="0">
                <a:latin typeface="Comic Sans MS" pitchFamily="66" charset="0"/>
              </a:rPr>
              <a:t> är en trumma gjord</a:t>
            </a:r>
          </a:p>
          <a:p>
            <a:pPr eaLnBrk="1" hangingPunct="1">
              <a:buFontTx/>
              <a:buNone/>
            </a:pPr>
            <a:r>
              <a:rPr lang="sv-SE" dirty="0" smtClean="0">
                <a:latin typeface="Comic Sans MS" pitchFamily="66" charset="0"/>
              </a:rPr>
              <a:t>   av keramik och fiskskin.</a:t>
            </a:r>
          </a:p>
        </p:txBody>
      </p:sp>
      <p:pic>
        <p:nvPicPr>
          <p:cNvPr id="4100" name="Picture 5" descr="Darbukka_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025706"/>
            <a:ext cx="3240087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09299" y="4897744"/>
            <a:ext cx="41903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http://</a:t>
            </a:r>
            <a:r>
              <a:rPr lang="sv-SE" dirty="0" smtClean="0">
                <a:hlinkClick r:id="rId3"/>
              </a:rPr>
              <a:t>www.youtube.com/watch?v=DpSFjZeaBYI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7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60350"/>
            <a:ext cx="2519363" cy="1143000"/>
          </a:xfrm>
        </p:spPr>
        <p:txBody>
          <a:bodyPr/>
          <a:lstStyle/>
          <a:p>
            <a:pPr algn="l" eaLnBrk="1" hangingPunct="1"/>
            <a:r>
              <a:rPr lang="sv-SE" smtClean="0">
                <a:latin typeface="Comic Sans MS" pitchFamily="66" charset="0"/>
              </a:rPr>
              <a:t>Qanun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810193"/>
            <a:ext cx="8229600" cy="1571636"/>
          </a:xfrm>
        </p:spPr>
        <p:txBody>
          <a:bodyPr>
            <a:normAutofit lnSpcReduction="10000"/>
          </a:bodyPr>
          <a:lstStyle/>
          <a:p>
            <a:pPr eaLnBrk="1" hangingPunct="1"/>
            <a:endParaRPr lang="sv-SE" dirty="0" smtClean="0">
              <a:latin typeface="Comic Sans MS" pitchFamily="66" charset="0"/>
              <a:hlinkClick r:id="rId2"/>
            </a:endParaRPr>
          </a:p>
          <a:p>
            <a:pPr eaLnBrk="1" hangingPunct="1"/>
            <a:endParaRPr lang="sv-SE" dirty="0">
              <a:latin typeface="Comic Sans MS" pitchFamily="66" charset="0"/>
              <a:hlinkClick r:id="rId2"/>
            </a:endParaRPr>
          </a:p>
          <a:p>
            <a:pPr eaLnBrk="1" hangingPunct="1"/>
            <a:r>
              <a:rPr lang="sv-SE" dirty="0" err="1" smtClean="0">
                <a:latin typeface="Comic Sans MS" pitchFamily="66" charset="0"/>
                <a:hlinkClick r:id="rId2"/>
              </a:rPr>
              <a:t>Qanun</a:t>
            </a:r>
            <a:r>
              <a:rPr lang="sv-SE" dirty="0" smtClean="0">
                <a:latin typeface="Comic Sans MS" pitchFamily="66" charset="0"/>
              </a:rPr>
              <a:t> </a:t>
            </a:r>
            <a:r>
              <a:rPr lang="sv-SE" dirty="0" smtClean="0">
                <a:latin typeface="Comic Sans MS" pitchFamily="66" charset="0"/>
              </a:rPr>
              <a:t>är en sorts </a:t>
            </a:r>
            <a:r>
              <a:rPr lang="sv-SE" dirty="0" smtClean="0">
                <a:latin typeface="Comic Sans MS" pitchFamily="66" charset="0"/>
              </a:rPr>
              <a:t>liggande harpa </a:t>
            </a:r>
            <a:r>
              <a:rPr lang="sv-SE" dirty="0" smtClean="0">
                <a:latin typeface="Comic Sans MS" pitchFamily="66" charset="0"/>
              </a:rPr>
              <a:t>och kommer ursprungligen från Egypten.</a:t>
            </a:r>
          </a:p>
        </p:txBody>
      </p:sp>
      <p:pic>
        <p:nvPicPr>
          <p:cNvPr id="5124" name="Picture 7" descr="Qan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74" y="602060"/>
            <a:ext cx="1363662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 descr="26254-500-3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026" y="969219"/>
            <a:ext cx="3682168" cy="24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827088" y="5876925"/>
            <a:ext cx="72739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 dirty="0">
                <a:hlinkClick r:id="rId2"/>
              </a:rPr>
              <a:t>http://</a:t>
            </a:r>
            <a:r>
              <a:rPr lang="sv-SE" sz="1000" dirty="0" smtClean="0">
                <a:hlinkClick r:id="rId2"/>
              </a:rPr>
              <a:t>www.youtube.com/watch?v=A8JfSQbVf5k</a:t>
            </a:r>
            <a:endParaRPr lang="sv-SE" sz="1000" dirty="0" smtClean="0"/>
          </a:p>
          <a:p>
            <a:pPr>
              <a:spcBef>
                <a:spcPct val="50000"/>
              </a:spcBef>
            </a:pP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7235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varldskar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9144000" cy="680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algn="l" eaLnBrk="1" hangingPunct="1"/>
            <a:r>
              <a:rPr lang="sv-SE" smtClean="0">
                <a:solidFill>
                  <a:srgbClr val="0000FF"/>
                </a:solidFill>
              </a:rPr>
              <a:t>Musik i olika världsdelar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896344" y="5589240"/>
            <a:ext cx="7272808" cy="172759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1600" b="1" dirty="0" smtClean="0"/>
              <a:t>Vi ska titta närmare på traditionell musik från: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v-SE" sz="1600" b="1" dirty="0" smtClean="0"/>
              <a:t>Sverige, Afrika Mellanöstern, Indien, Latinamerika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58734"/>
            <a:ext cx="7024744" cy="1143000"/>
          </a:xfrm>
        </p:spPr>
        <p:txBody>
          <a:bodyPr/>
          <a:lstStyle/>
          <a:p>
            <a:pPr eaLnBrk="1" hangingPunct="1"/>
            <a:r>
              <a:rPr lang="sv-SE" dirty="0" err="1" smtClean="0">
                <a:latin typeface="Comic Sans MS" pitchFamily="66" charset="0"/>
              </a:rPr>
              <a:t>Nayflöjten</a:t>
            </a:r>
            <a:endParaRPr lang="sv-SE" dirty="0" smtClean="0"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329" y="1301734"/>
            <a:ext cx="5700712" cy="1728788"/>
          </a:xfrm>
        </p:spPr>
        <p:txBody>
          <a:bodyPr/>
          <a:lstStyle/>
          <a:p>
            <a:pPr eaLnBrk="1" hangingPunct="1"/>
            <a:r>
              <a:rPr lang="sv-SE" dirty="0" err="1" smtClean="0">
                <a:latin typeface="Comic Sans MS" pitchFamily="66" charset="0"/>
                <a:hlinkClick r:id="rId2"/>
              </a:rPr>
              <a:t>Nay</a:t>
            </a:r>
            <a:r>
              <a:rPr lang="sv-SE" dirty="0" smtClean="0">
                <a:latin typeface="Comic Sans MS" pitchFamily="66" charset="0"/>
              </a:rPr>
              <a:t> är en kantblåst flöjt. Namnet kommer från det persiska ordet för vass.</a:t>
            </a:r>
          </a:p>
        </p:txBody>
      </p:sp>
      <p:pic>
        <p:nvPicPr>
          <p:cNvPr id="6148" name="Picture 5" descr="n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101" y="2463004"/>
            <a:ext cx="21224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mw2w3305_st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8541" y="2836465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02337" y="6025213"/>
            <a:ext cx="36004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 dirty="0">
                <a:hlinkClick r:id="rId2"/>
              </a:rPr>
              <a:t>http://</a:t>
            </a:r>
            <a:r>
              <a:rPr lang="sv-SE" sz="1000" dirty="0" smtClean="0">
                <a:hlinkClick r:id="rId2"/>
              </a:rPr>
              <a:t>www.youtube.com/watch?v=CBGfdcadD6o</a:t>
            </a:r>
            <a:endParaRPr lang="sv-SE" sz="1000" dirty="0" smtClean="0"/>
          </a:p>
          <a:p>
            <a:pPr>
              <a:spcBef>
                <a:spcPct val="50000"/>
              </a:spcBef>
            </a:pP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3619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84469"/>
            <a:ext cx="7024744" cy="1143000"/>
          </a:xfrm>
        </p:spPr>
        <p:txBody>
          <a:bodyPr/>
          <a:lstStyle/>
          <a:p>
            <a:pPr eaLnBrk="1" hangingPunct="1"/>
            <a:r>
              <a:rPr lang="sv-SE" sz="5400" dirty="0" err="1" smtClean="0">
                <a:latin typeface="Comic Sans MS" pitchFamily="66" charset="0"/>
              </a:rPr>
              <a:t>Ud</a:t>
            </a:r>
            <a:r>
              <a:rPr lang="sv-SE" sz="5400" dirty="0" smtClean="0">
                <a:latin typeface="Comic Sans MS" pitchFamily="66" charset="0"/>
              </a:rPr>
              <a:t>/</a:t>
            </a:r>
            <a:r>
              <a:rPr lang="sv-SE" sz="5400" dirty="0" err="1" smtClean="0">
                <a:latin typeface="Comic Sans MS" pitchFamily="66" charset="0"/>
              </a:rPr>
              <a:t>Oud</a:t>
            </a:r>
            <a:endParaRPr lang="sv-SE" sz="5400" dirty="0" smtClean="0"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3762375"/>
            <a:ext cx="8229600" cy="3095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dirty="0" err="1" smtClean="0">
                <a:latin typeface="Comic Sans MS" pitchFamily="66" charset="0"/>
                <a:hlinkClick r:id="rId2"/>
              </a:rPr>
              <a:t>Ud</a:t>
            </a:r>
            <a:r>
              <a:rPr lang="sv-SE" dirty="0" smtClean="0">
                <a:latin typeface="Comic Sans MS" pitchFamily="66" charset="0"/>
                <a:hlinkClick r:id="rId2"/>
              </a:rPr>
              <a:t>/</a:t>
            </a:r>
            <a:r>
              <a:rPr lang="sv-SE" dirty="0" err="1" smtClean="0">
                <a:latin typeface="Comic Sans MS" pitchFamily="66" charset="0"/>
                <a:hlinkClick r:id="rId2"/>
              </a:rPr>
              <a:t>Oud</a:t>
            </a:r>
            <a:r>
              <a:rPr lang="sv-SE" dirty="0" smtClean="0">
                <a:latin typeface="Comic Sans MS" pitchFamily="66" charset="0"/>
              </a:rPr>
              <a:t> är en </a:t>
            </a:r>
            <a:endParaRPr lang="sv-SE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sv-SE" dirty="0" smtClean="0">
                <a:latin typeface="Comic Sans MS" pitchFamily="66" charset="0"/>
              </a:rPr>
              <a:t>arabiska </a:t>
            </a:r>
            <a:r>
              <a:rPr lang="sv-SE" dirty="0" smtClean="0">
                <a:latin typeface="Comic Sans MS" pitchFamily="66" charset="0"/>
              </a:rPr>
              <a:t>luta </a:t>
            </a:r>
            <a:endParaRPr lang="sv-SE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sv-SE" dirty="0" smtClean="0">
                <a:latin typeface="Comic Sans MS" pitchFamily="66" charset="0"/>
              </a:rPr>
              <a:t>och är </a:t>
            </a:r>
            <a:r>
              <a:rPr lang="sv-SE" dirty="0" smtClean="0">
                <a:latin typeface="Comic Sans MS" pitchFamily="66" charset="0"/>
              </a:rPr>
              <a:t>föregångaren</a:t>
            </a:r>
            <a:endParaRPr lang="sv-SE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sv-SE" dirty="0" smtClean="0">
                <a:latin typeface="Comic Sans MS" pitchFamily="66" charset="0"/>
              </a:rPr>
              <a:t>till gitarren.</a:t>
            </a:r>
          </a:p>
          <a:p>
            <a:pPr eaLnBrk="1" hangingPunct="1"/>
            <a:endParaRPr lang="sv-SE" dirty="0" smtClean="0">
              <a:latin typeface="Comic Sans MS" pitchFamily="66" charset="0"/>
            </a:endParaRPr>
          </a:p>
        </p:txBody>
      </p:sp>
      <p:pic>
        <p:nvPicPr>
          <p:cNvPr id="7172" name="Picture 5" descr="186_ahmad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2884" y="2420888"/>
            <a:ext cx="3672657" cy="352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ud_00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560" y="2170664"/>
            <a:ext cx="1480523" cy="150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924300" y="6308725"/>
            <a:ext cx="475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1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57200"/>
            <a:ext cx="54102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sv-SE" sz="4000" dirty="0" smtClean="0">
                <a:latin typeface="Comic Sans MS" pitchFamily="66" charset="0"/>
              </a:rPr>
              <a:t>Orientalisk dans/</a:t>
            </a:r>
            <a:br>
              <a:rPr lang="sv-SE" sz="4000" dirty="0" smtClean="0">
                <a:latin typeface="Comic Sans MS" pitchFamily="66" charset="0"/>
              </a:rPr>
            </a:br>
            <a:r>
              <a:rPr lang="sv-SE" sz="4000" dirty="0" smtClean="0">
                <a:latin typeface="Comic Sans MS" pitchFamily="66" charset="0"/>
              </a:rPr>
              <a:t>Magdans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83000" cy="4924425"/>
          </a:xfrm>
        </p:spPr>
        <p:txBody>
          <a:bodyPr/>
          <a:lstStyle/>
          <a:p>
            <a:pPr eaLnBrk="1" hangingPunct="1"/>
            <a:r>
              <a:rPr lang="sv-SE" sz="2800" dirty="0" smtClean="0">
                <a:latin typeface="Comic Sans MS" pitchFamily="66" charset="0"/>
                <a:hlinkClick r:id="rId2"/>
              </a:rPr>
              <a:t>Magdansen</a:t>
            </a:r>
            <a:r>
              <a:rPr lang="sv-SE" sz="2800" dirty="0" smtClean="0">
                <a:latin typeface="Comic Sans MS" pitchFamily="66" charset="0"/>
              </a:rPr>
              <a:t> anses vara världens äldsta dans. </a:t>
            </a:r>
          </a:p>
          <a:p>
            <a:pPr eaLnBrk="1" hangingPunct="1"/>
            <a:r>
              <a:rPr lang="sv-SE" sz="2800" dirty="0" smtClean="0">
                <a:latin typeface="Comic Sans MS" pitchFamily="66" charset="0"/>
              </a:rPr>
              <a:t>Typisk för dansen är att man skakar rytmiskt på höfterna samtidigt som händerna gör följsamma och mjuka rörelser. </a:t>
            </a:r>
          </a:p>
        </p:txBody>
      </p:sp>
      <p:pic>
        <p:nvPicPr>
          <p:cNvPr id="8197" name="Picture 8" descr="Raqs Sharqi-dansaren Chryssanthi Sahar Scharf">
            <a:hlinkClick r:id="rId3" tooltip="Raqs Sharqi-dansaren Chryssanthi Sahar Scharf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1052736"/>
            <a:ext cx="3240037" cy="48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7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dirty="0" err="1" smtClean="0"/>
              <a:t>Dabke</a:t>
            </a:r>
            <a:r>
              <a:rPr lang="sv-SE" dirty="0" smtClean="0"/>
              <a:t> är en långdans som dansas av män på fester.</a:t>
            </a:r>
            <a:endParaRPr lang="sv-SE" dirty="0" smtClean="0"/>
          </a:p>
        </p:txBody>
      </p:sp>
      <p:sp>
        <p:nvSpPr>
          <p:cNvPr id="9219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sv-SE" sz="2800" dirty="0" err="1" smtClean="0"/>
              <a:t>Dabke</a:t>
            </a:r>
            <a:r>
              <a:rPr lang="sv-SE" sz="2800" dirty="0" smtClean="0"/>
              <a:t> </a:t>
            </a:r>
            <a:r>
              <a:rPr lang="sv-SE" sz="2800" dirty="0" smtClean="0"/>
              <a:t>på </a:t>
            </a:r>
            <a:r>
              <a:rPr lang="sv-SE" sz="2800" dirty="0" smtClean="0"/>
              <a:t>flygplatsen: </a:t>
            </a:r>
            <a:r>
              <a:rPr lang="sv-SE" sz="2800" dirty="0" smtClean="0">
                <a:hlinkClick r:id="rId2"/>
              </a:rPr>
              <a:t>http</a:t>
            </a:r>
            <a:r>
              <a:rPr lang="sv-SE" sz="2800" dirty="0">
                <a:hlinkClick r:id="rId2"/>
              </a:rPr>
              <a:t>://</a:t>
            </a:r>
            <a:r>
              <a:rPr lang="sv-SE" sz="2800" dirty="0" smtClean="0">
                <a:hlinkClick r:id="rId2"/>
              </a:rPr>
              <a:t>www.youtube.com/watch?v=QgeJz1h_BY0</a:t>
            </a:r>
            <a:endParaRPr lang="sv-SE" sz="2800" dirty="0"/>
          </a:p>
          <a:p>
            <a:pPr marL="68580" indent="0" eaLnBrk="1" hangingPunct="1">
              <a:buNone/>
            </a:pPr>
            <a:r>
              <a:rPr lang="sv-SE" sz="2800" dirty="0"/>
              <a:t> </a:t>
            </a:r>
            <a:r>
              <a:rPr lang="sv-SE" sz="2800" dirty="0" smtClean="0"/>
              <a:t>            ____________________</a:t>
            </a:r>
            <a:endParaRPr lang="sv-SE" sz="2800" dirty="0" smtClean="0"/>
          </a:p>
          <a:p>
            <a:pPr marL="68580" indent="0" eaLnBrk="1" hangingPunct="1">
              <a:buNone/>
            </a:pPr>
            <a:r>
              <a:rPr lang="sv-SE" sz="2800" dirty="0" smtClean="0"/>
              <a:t>Alla instrument från mellanöstern tillsammans</a:t>
            </a:r>
            <a:r>
              <a:rPr lang="sv-SE" sz="2800" dirty="0" smtClean="0"/>
              <a:t>:</a:t>
            </a:r>
          </a:p>
          <a:p>
            <a:pPr marL="0" indent="0" eaLnBrk="1" hangingPunct="1">
              <a:buNone/>
            </a:pPr>
            <a:r>
              <a:rPr lang="sv-SE" sz="2800" dirty="0" smtClean="0">
                <a:hlinkClick r:id="rId3"/>
              </a:rPr>
              <a:t>http</a:t>
            </a:r>
            <a:r>
              <a:rPr lang="sv-SE" sz="2800" dirty="0">
                <a:hlinkClick r:id="rId3"/>
              </a:rPr>
              <a:t>://</a:t>
            </a:r>
            <a:r>
              <a:rPr lang="sv-SE" sz="2800" dirty="0" smtClean="0">
                <a:hlinkClick r:id="rId3"/>
              </a:rPr>
              <a:t>www.youtube.com/watch?v=JGQK1VY	</a:t>
            </a:r>
            <a:r>
              <a:rPr lang="sv-SE" sz="2800" dirty="0" err="1" smtClean="0">
                <a:hlinkClick r:id="rId3"/>
              </a:rPr>
              <a:t>XaPg</a:t>
            </a:r>
            <a:endParaRPr lang="sv-SE" sz="2800" dirty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871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pPr eaLnBrk="1" hangingPunct="1"/>
            <a:r>
              <a:rPr lang="sv-SE" sz="4800" b="1" smtClean="0">
                <a:latin typeface="Tempus Sans ITC" pitchFamily="82" charset="0"/>
              </a:rPr>
              <a:t>Indien</a:t>
            </a:r>
          </a:p>
        </p:txBody>
      </p:sp>
      <p:pic>
        <p:nvPicPr>
          <p:cNvPr id="2051" name="Picture 5" descr="Ind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276872"/>
            <a:ext cx="648017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73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755650" y="0"/>
            <a:ext cx="64008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sv-SE" sz="3200" dirty="0"/>
          </a:p>
          <a:p>
            <a:pPr marL="342900" indent="-342900">
              <a:spcBef>
                <a:spcPct val="20000"/>
              </a:spcBef>
            </a:pPr>
            <a:r>
              <a:rPr lang="sv-SE" sz="4000" b="1" dirty="0">
                <a:latin typeface="Tempus Sans ITC" pitchFamily="82" charset="0"/>
              </a:rPr>
              <a:t>Viktiga instrument: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3200" b="1" dirty="0" err="1">
                <a:latin typeface="Tempus Sans ITC" pitchFamily="82" charset="0"/>
                <a:hlinkClick r:id="rId2"/>
              </a:rPr>
              <a:t>Tablas</a:t>
            </a:r>
            <a:r>
              <a:rPr lang="sv-SE" sz="3200" b="1" dirty="0">
                <a:latin typeface="Tempus Sans ITC" pitchFamily="82" charset="0"/>
                <a:hlinkClick r:id="rId2"/>
              </a:rPr>
              <a:t> </a:t>
            </a:r>
            <a:endParaRPr lang="sv-SE" sz="3200" b="1" dirty="0">
              <a:latin typeface="Tempus Sans ITC" pitchFamily="82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3200" b="1" dirty="0">
                <a:latin typeface="Tempus Sans ITC" pitchFamily="82" charset="0"/>
              </a:rPr>
              <a:t>Sitar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3200" b="1" dirty="0">
                <a:latin typeface="Tempus Sans ITC" pitchFamily="82" charset="0"/>
                <a:hlinkClick r:id="rId3"/>
              </a:rPr>
              <a:t>Harmonium</a:t>
            </a:r>
            <a:endParaRPr lang="sv-SE" sz="3200" b="1" dirty="0">
              <a:latin typeface="Tempus Sans ITC" pitchFamily="82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3200" b="1" dirty="0">
              <a:latin typeface="Tempus Sans ITC" pitchFamily="82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3200" b="1" dirty="0">
              <a:latin typeface="Tempus Sans ITC" pitchFamily="82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3200" b="1" dirty="0">
              <a:latin typeface="Tempus Sans ITC" pitchFamily="82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3200" b="1" dirty="0">
              <a:latin typeface="Tempus Sans ITC" pitchFamily="82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3200" b="1" dirty="0">
              <a:latin typeface="Tempus Sans ITC" pitchFamily="82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3200" b="1" dirty="0">
              <a:latin typeface="Tempus Sans ITC" pitchFamily="82" charset="0"/>
            </a:endParaRPr>
          </a:p>
        </p:txBody>
      </p:sp>
      <p:pic>
        <p:nvPicPr>
          <p:cNvPr id="4099" name="Picture 8" descr="scan0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3284984"/>
            <a:ext cx="5149801" cy="27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8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b="1" dirty="0" smtClean="0"/>
              <a:t>Sitar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dirty="0" smtClean="0"/>
              <a:t>Sitaren är en indisk luta. </a:t>
            </a:r>
          </a:p>
          <a:p>
            <a:pPr eaLnBrk="1" hangingPunct="1"/>
            <a:r>
              <a:rPr lang="sv-SE" dirty="0" smtClean="0"/>
              <a:t>På sitaren spelar man </a:t>
            </a:r>
          </a:p>
          <a:p>
            <a:pPr eaLnBrk="1" hangingPunct="1">
              <a:buNone/>
            </a:pPr>
            <a:r>
              <a:rPr lang="sv-SE" dirty="0" smtClean="0"/>
              <a:t>	ragamusik. </a:t>
            </a:r>
          </a:p>
          <a:p>
            <a:pPr eaLnBrk="1" hangingPunct="1"/>
            <a:r>
              <a:rPr lang="sv-SE" dirty="0" smtClean="0"/>
              <a:t>Raga betyder känsla. </a:t>
            </a:r>
          </a:p>
          <a:p>
            <a:pPr eaLnBrk="1" hangingPunct="1"/>
            <a:r>
              <a:rPr lang="sv-SE" dirty="0" smtClean="0"/>
              <a:t>Det finns olika ragor </a:t>
            </a:r>
          </a:p>
          <a:p>
            <a:pPr eaLnBrk="1" hangingPunct="1">
              <a:buFontTx/>
              <a:buNone/>
            </a:pPr>
            <a:r>
              <a:rPr lang="sv-SE" dirty="0" smtClean="0"/>
              <a:t>  	för olika tillfällen.</a:t>
            </a:r>
          </a:p>
          <a:p>
            <a:pPr eaLnBrk="1" hangingPunct="1"/>
            <a:endParaRPr lang="sv-SE" dirty="0" smtClean="0">
              <a:latin typeface="Tempus Sans ITC" pitchFamily="82" charset="0"/>
            </a:endParaRPr>
          </a:p>
        </p:txBody>
      </p:sp>
      <p:pic>
        <p:nvPicPr>
          <p:cNvPr id="5124" name="Picture 9" descr="Si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125538"/>
            <a:ext cx="37020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9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899592" y="57151"/>
            <a:ext cx="7024744" cy="1143000"/>
          </a:xfrm>
        </p:spPr>
        <p:txBody>
          <a:bodyPr/>
          <a:lstStyle/>
          <a:p>
            <a:pPr eaLnBrk="1" hangingPunct="1"/>
            <a:r>
              <a:rPr lang="sv-SE" dirty="0" smtClean="0"/>
              <a:t>Ravi Shankar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2950" y="1268004"/>
            <a:ext cx="8229600" cy="2114550"/>
          </a:xfrm>
        </p:spPr>
        <p:txBody>
          <a:bodyPr/>
          <a:lstStyle/>
          <a:p>
            <a:pPr eaLnBrk="1" hangingPunct="1"/>
            <a:r>
              <a:rPr lang="sv-SE" dirty="0" smtClean="0"/>
              <a:t>Världsmusikens fader</a:t>
            </a:r>
          </a:p>
          <a:p>
            <a:pPr eaLnBrk="1" hangingPunct="1"/>
            <a:r>
              <a:rPr lang="sv-SE" dirty="0" smtClean="0"/>
              <a:t>Han lärde George Harrison att spela </a:t>
            </a:r>
            <a:r>
              <a:rPr lang="sv-SE" dirty="0" smtClean="0">
                <a:hlinkClick r:id="rId2"/>
              </a:rPr>
              <a:t>sitar</a:t>
            </a:r>
            <a:endParaRPr lang="sv-SE" dirty="0" smtClean="0"/>
          </a:p>
          <a:p>
            <a:pPr eaLnBrk="1" hangingPunct="1"/>
            <a:r>
              <a:rPr lang="sv-SE" dirty="0" smtClean="0"/>
              <a:t>The Beatles använder en sitar i sin låt </a:t>
            </a:r>
            <a:r>
              <a:rPr lang="sv-SE" dirty="0" smtClean="0">
                <a:hlinkClick r:id="rId3"/>
              </a:rPr>
              <a:t>Norwegian </a:t>
            </a:r>
            <a:r>
              <a:rPr lang="sv-SE" dirty="0" err="1" smtClean="0">
                <a:hlinkClick r:id="rId3"/>
              </a:rPr>
              <a:t>wood</a:t>
            </a:r>
            <a:r>
              <a:rPr lang="sv-SE" dirty="0" smtClean="0">
                <a:hlinkClick r:id="rId3"/>
              </a:rPr>
              <a:t>.</a:t>
            </a:r>
            <a:endParaRPr lang="sv-SE" dirty="0" smtClean="0"/>
          </a:p>
        </p:txBody>
      </p:sp>
      <p:pic>
        <p:nvPicPr>
          <p:cNvPr id="7172" name="Picture 2" descr="http://www.garamchai.com/GeorgeRshank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3382554"/>
            <a:ext cx="2738586" cy="252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3358" y="3429899"/>
            <a:ext cx="2475568" cy="2475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1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title"/>
          </p:nvPr>
        </p:nvSpPr>
        <p:spPr>
          <a:xfrm>
            <a:off x="600075" y="837165"/>
            <a:ext cx="8229600" cy="725487"/>
          </a:xfrm>
        </p:spPr>
        <p:txBody>
          <a:bodyPr/>
          <a:lstStyle/>
          <a:p>
            <a:pPr algn="l" eaLnBrk="1" hangingPunct="1"/>
            <a:r>
              <a:rPr lang="sv-SE" dirty="0" err="1" smtClean="0"/>
              <a:t>Bollywood</a:t>
            </a:r>
            <a:endParaRPr lang="sv-SE" dirty="0" smtClean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14813"/>
          </a:xfrm>
        </p:spPr>
        <p:txBody>
          <a:bodyPr/>
          <a:lstStyle/>
          <a:p>
            <a:pPr eaLnBrk="1" hangingPunct="1"/>
            <a:r>
              <a:rPr lang="sv-SE" dirty="0" smtClean="0"/>
              <a:t>Indiens svar på </a:t>
            </a:r>
            <a:endParaRPr lang="sv-SE" dirty="0" smtClean="0"/>
          </a:p>
          <a:p>
            <a:pPr marL="68580" indent="0" eaLnBrk="1" hangingPunct="1">
              <a:buNone/>
            </a:pPr>
            <a:r>
              <a:rPr lang="sv-SE" dirty="0"/>
              <a:t>	</a:t>
            </a:r>
            <a:r>
              <a:rPr lang="sv-SE" dirty="0" smtClean="0"/>
              <a:t>Hollywood</a:t>
            </a:r>
            <a:endParaRPr lang="sv-SE" dirty="0" smtClean="0"/>
          </a:p>
          <a:p>
            <a:pPr eaLnBrk="1" hangingPunct="1"/>
            <a:r>
              <a:rPr lang="sv-SE" dirty="0" smtClean="0"/>
              <a:t>Gör mest filmer i världen</a:t>
            </a:r>
          </a:p>
          <a:p>
            <a:pPr eaLnBrk="1" hangingPunct="1"/>
            <a:r>
              <a:rPr lang="sv-SE" dirty="0" smtClean="0"/>
              <a:t>Musikalfilmer med </a:t>
            </a:r>
          </a:p>
          <a:p>
            <a:pPr eaLnBrk="1" hangingPunct="1">
              <a:buFontTx/>
              <a:buNone/>
            </a:pPr>
            <a:r>
              <a:rPr lang="sv-SE" dirty="0" smtClean="0"/>
              <a:t>   mycket dans</a:t>
            </a:r>
          </a:p>
          <a:p>
            <a:pPr eaLnBrk="1" hangingPunct="1"/>
            <a:r>
              <a:rPr lang="sv-SE" dirty="0" smtClean="0">
                <a:hlinkClick r:id="rId2"/>
              </a:rPr>
              <a:t>Musiken</a:t>
            </a:r>
            <a:r>
              <a:rPr lang="sv-SE" dirty="0" smtClean="0"/>
              <a:t> i filmen</a:t>
            </a:r>
          </a:p>
          <a:p>
            <a:pPr eaLnBrk="1" hangingPunct="1">
              <a:buFontTx/>
              <a:buNone/>
            </a:pPr>
            <a:r>
              <a:rPr lang="sv-SE" dirty="0" smtClean="0"/>
              <a:t>   är en stor del av </a:t>
            </a:r>
          </a:p>
          <a:p>
            <a:pPr eaLnBrk="1" hangingPunct="1">
              <a:buFontTx/>
              <a:buNone/>
            </a:pPr>
            <a:r>
              <a:rPr lang="sv-SE" dirty="0" smtClean="0"/>
              <a:t>populärmusiken i Indien.</a:t>
            </a:r>
          </a:p>
        </p:txBody>
      </p:sp>
      <p:pic>
        <p:nvPicPr>
          <p:cNvPr id="8196" name="Picture 2" descr="http://www.radenterprises.co.uk/images/Rough-Guide-to-Bollywood_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700808"/>
            <a:ext cx="3583734" cy="358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16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81642" y="1100387"/>
            <a:ext cx="5292725" cy="7969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sv-SE" u="sng" dirty="0" smtClean="0">
                <a:latin typeface="Arial Rounded MT Bold" pitchFamily="34" charset="0"/>
              </a:rPr>
              <a:t>Några instrument</a:t>
            </a:r>
            <a:r>
              <a:rPr lang="sv-SE" u="sng" dirty="0" smtClean="0">
                <a:latin typeface="Arial Rounded MT Bold" pitchFamily="34" charset="0"/>
              </a:rPr>
              <a:t/>
            </a:r>
            <a:br>
              <a:rPr lang="sv-SE" u="sng" dirty="0" smtClean="0">
                <a:latin typeface="Arial Rounded MT Bold" pitchFamily="34" charset="0"/>
              </a:rPr>
            </a:br>
            <a:r>
              <a:rPr lang="sv-SE" u="sng" dirty="0" smtClean="0">
                <a:latin typeface="Arial Rounded MT Bold" pitchFamily="34" charset="0"/>
              </a:rPr>
              <a:t>från Sydamerika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90599" y="2060575"/>
            <a:ext cx="4762500" cy="5661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 smtClean="0">
                <a:latin typeface="Arial Rounded MT Bold" pitchFamily="34" charset="0"/>
                <a:hlinkClick r:id="rId2"/>
              </a:rPr>
              <a:t>Panflöjt</a:t>
            </a:r>
            <a:r>
              <a:rPr lang="sv-SE" dirty="0" smtClean="0">
                <a:latin typeface="Arial Rounded MT Bold" pitchFamily="34" charset="0"/>
              </a:rPr>
              <a:t>: ett arv </a:t>
            </a:r>
          </a:p>
          <a:p>
            <a:pPr>
              <a:lnSpc>
                <a:spcPct val="90000"/>
              </a:lnSpc>
              <a:buNone/>
            </a:pPr>
            <a:r>
              <a:rPr lang="sv-SE" dirty="0" smtClean="0">
                <a:latin typeface="Arial Rounded MT Bold" pitchFamily="34" charset="0"/>
              </a:rPr>
              <a:t>	från den </a:t>
            </a:r>
            <a:r>
              <a:rPr lang="sv-SE" dirty="0" smtClean="0">
                <a:latin typeface="Arial Rounded MT Bold" pitchFamily="34" charset="0"/>
                <a:hlinkClick r:id="rId3"/>
              </a:rPr>
              <a:t>indianska</a:t>
            </a:r>
            <a:r>
              <a:rPr lang="sv-SE" dirty="0" smtClean="0">
                <a:latin typeface="Arial Rounded MT Bold" pitchFamily="34" charset="0"/>
              </a:rPr>
              <a:t> kulturen  </a:t>
            </a:r>
          </a:p>
          <a:p>
            <a:pPr>
              <a:lnSpc>
                <a:spcPct val="90000"/>
              </a:lnSpc>
            </a:pPr>
            <a:r>
              <a:rPr lang="sv-SE" dirty="0" smtClean="0">
                <a:latin typeface="Arial Rounded MT Bold" pitchFamily="34" charset="0"/>
                <a:hlinkClick r:id="rId4"/>
              </a:rPr>
              <a:t>Congas</a:t>
            </a:r>
            <a:r>
              <a:rPr lang="sv-SE" dirty="0" smtClean="0">
                <a:latin typeface="Arial Rounded MT Bold" pitchFamily="34" charset="0"/>
              </a:rPr>
              <a:t>: Höga, </a:t>
            </a:r>
          </a:p>
          <a:p>
            <a:pPr>
              <a:lnSpc>
                <a:spcPct val="90000"/>
              </a:lnSpc>
              <a:buNone/>
            </a:pPr>
            <a:r>
              <a:rPr lang="sv-SE" dirty="0" smtClean="0">
                <a:latin typeface="Arial Rounded MT Bold" pitchFamily="34" charset="0"/>
              </a:rPr>
              <a:t>	långsmala trummor</a:t>
            </a:r>
          </a:p>
          <a:p>
            <a:pPr eaLnBrk="1" hangingPunct="1">
              <a:lnSpc>
                <a:spcPct val="90000"/>
              </a:lnSpc>
            </a:pPr>
            <a:r>
              <a:rPr lang="sv-SE" dirty="0" err="1" smtClean="0">
                <a:latin typeface="Arial Rounded MT Bold" pitchFamily="34" charset="0"/>
              </a:rPr>
              <a:t>Claves</a:t>
            </a:r>
            <a:r>
              <a:rPr lang="sv-SE" dirty="0" smtClean="0">
                <a:latin typeface="Arial Rounded MT Bold" pitchFamily="34" charset="0"/>
              </a:rPr>
              <a:t>: ”rytmpinnar”</a:t>
            </a: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latin typeface="Arial Rounded MT Bold" pitchFamily="34" charset="0"/>
              </a:rPr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sv-SE" dirty="0" err="1" smtClean="0">
                <a:latin typeface="Arial Rounded MT Bold" pitchFamily="34" charset="0"/>
              </a:rPr>
              <a:t>Cow-bell</a:t>
            </a:r>
            <a:r>
              <a:rPr lang="sv-SE" dirty="0" smtClean="0">
                <a:latin typeface="Arial Rounded MT Bold" pitchFamily="34" charset="0"/>
              </a:rPr>
              <a:t>: ”koskälla”</a:t>
            </a:r>
          </a:p>
          <a:p>
            <a:pPr eaLnBrk="1" hangingPunct="1">
              <a:lnSpc>
                <a:spcPct val="90000"/>
              </a:lnSpc>
            </a:pPr>
            <a:r>
              <a:rPr lang="sv-SE" dirty="0" err="1" smtClean="0">
                <a:latin typeface="Arial Rounded MT Bold" pitchFamily="34" charset="0"/>
              </a:rPr>
              <a:t>Bongos</a:t>
            </a:r>
            <a:r>
              <a:rPr lang="sv-SE" dirty="0" smtClean="0">
                <a:latin typeface="Arial Rounded MT Bold" pitchFamily="34" charset="0"/>
              </a:rPr>
              <a:t>: Två mindre</a:t>
            </a:r>
          </a:p>
          <a:p>
            <a:pPr>
              <a:lnSpc>
                <a:spcPct val="90000"/>
              </a:lnSpc>
              <a:buNone/>
            </a:pPr>
            <a:r>
              <a:rPr lang="sv-SE" dirty="0" smtClean="0">
                <a:latin typeface="Arial Rounded MT Bold" pitchFamily="34" charset="0"/>
              </a:rPr>
              <a:t> 	tummor</a:t>
            </a:r>
          </a:p>
          <a:p>
            <a:pPr>
              <a:lnSpc>
                <a:spcPct val="90000"/>
              </a:lnSpc>
            </a:pPr>
            <a:r>
              <a:rPr lang="sv-SE" dirty="0" err="1" smtClean="0">
                <a:latin typeface="Arial Rounded MT Bold" pitchFamily="34" charset="0"/>
                <a:hlinkClick r:id="rId5"/>
              </a:rPr>
              <a:t>Guiro</a:t>
            </a:r>
            <a:r>
              <a:rPr lang="sv-SE" dirty="0" smtClean="0">
                <a:latin typeface="Arial Rounded MT Bold" pitchFamily="34" charset="0"/>
              </a:rPr>
              <a:t>. ”gurka</a:t>
            </a:r>
          </a:p>
        </p:txBody>
      </p:sp>
      <p:pic>
        <p:nvPicPr>
          <p:cNvPr id="3076" name="Picture 5" descr="ClavesPer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2180" y="886400"/>
            <a:ext cx="1458067" cy="151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nino_wood_guir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0562" y="2558557"/>
            <a:ext cx="1611261" cy="108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ko_1183458388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2935275"/>
            <a:ext cx="1728762" cy="12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bongos_ligh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72200" y="3604323"/>
            <a:ext cx="2199623" cy="145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Conga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29096" y="905835"/>
            <a:ext cx="1511300" cy="183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5" descr="panfl_jt_115810047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68490" y="5233988"/>
            <a:ext cx="2339032" cy="110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56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rgbClr val="92D050"/>
                </a:solidFill>
                <a:latin typeface="Comic Sans MS" pitchFamily="66" charset="0"/>
              </a:rPr>
              <a:t>Viktigt inom all folkmusik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74851" y="2060848"/>
            <a:ext cx="6645424" cy="359705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sv-SE" sz="3600" dirty="0" smtClean="0">
                <a:latin typeface="Comic Sans MS" pitchFamily="66" charset="0"/>
              </a:rPr>
              <a:t>Okänd kompositör= Man vet </a:t>
            </a:r>
            <a:r>
              <a:rPr lang="sv-SE" sz="3600" dirty="0" err="1" smtClean="0">
                <a:latin typeface="Comic Sans MS" pitchFamily="66" charset="0"/>
              </a:rPr>
              <a:t>oftasdt</a:t>
            </a:r>
            <a:r>
              <a:rPr lang="sv-SE" sz="3600" dirty="0" smtClean="0">
                <a:latin typeface="Comic Sans MS" pitchFamily="66" charset="0"/>
              </a:rPr>
              <a:t> inte </a:t>
            </a:r>
            <a:r>
              <a:rPr lang="sv-SE" sz="3600" dirty="0" smtClean="0">
                <a:latin typeface="Comic Sans MS" pitchFamily="66" charset="0"/>
              </a:rPr>
              <a:t>vem som hittat på musiken.</a:t>
            </a:r>
          </a:p>
          <a:p>
            <a:pPr eaLnBrk="1" hangingPunct="1">
              <a:lnSpc>
                <a:spcPct val="90000"/>
              </a:lnSpc>
            </a:pPr>
            <a:r>
              <a:rPr lang="sv-SE" sz="3600" dirty="0" smtClean="0">
                <a:latin typeface="Comic Sans MS" pitchFamily="66" charset="0"/>
              </a:rPr>
              <a:t>De </a:t>
            </a:r>
            <a:r>
              <a:rPr lang="sv-SE" sz="3600" dirty="0" smtClean="0">
                <a:latin typeface="Comic Sans MS" pitchFamily="66" charset="0"/>
              </a:rPr>
              <a:t>yngre lär sig genom att härma de äldre</a:t>
            </a:r>
            <a:r>
              <a:rPr lang="sv-SE" sz="3600" dirty="0" smtClean="0">
                <a:latin typeface="Comic Sans MS" pitchFamily="66" charset="0"/>
              </a:rPr>
              <a:t>.</a:t>
            </a:r>
            <a:endParaRPr lang="sv-SE" sz="36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3600" dirty="0" smtClean="0">
                <a:latin typeface="Comic Sans MS" pitchFamily="66" charset="0"/>
              </a:rPr>
              <a:t>Olika versioner av samma sång finns på olika platser. </a:t>
            </a:r>
          </a:p>
          <a:p>
            <a:pPr eaLnBrk="1" hangingPunct="1">
              <a:lnSpc>
                <a:spcPct val="90000"/>
              </a:lnSpc>
            </a:pPr>
            <a:r>
              <a:rPr lang="sv-SE" sz="3600" dirty="0" smtClean="0">
                <a:latin typeface="Comic Sans MS" pitchFamily="66" charset="0"/>
              </a:rPr>
              <a:t>Man sjöng både under arbete och fest.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36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sv-SE" sz="2400" dirty="0" smtClean="0"/>
          </a:p>
          <a:p>
            <a:pPr eaLnBrk="1" hangingPunct="1">
              <a:lnSpc>
                <a:spcPct val="90000"/>
              </a:lnSpc>
            </a:pPr>
            <a:endParaRPr lang="sv-SE" sz="2400" dirty="0" smtClean="0"/>
          </a:p>
          <a:p>
            <a:pPr eaLnBrk="1" hangingPunct="1">
              <a:lnSpc>
                <a:spcPct val="90000"/>
              </a:lnSpc>
            </a:pP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5194300" cy="954088"/>
          </a:xfrm>
        </p:spPr>
        <p:txBody>
          <a:bodyPr>
            <a:normAutofit/>
          </a:bodyPr>
          <a:lstStyle/>
          <a:p>
            <a:pPr algn="l" eaLnBrk="1" hangingPunct="1"/>
            <a:r>
              <a:rPr lang="sv-SE" sz="4400" b="1" dirty="0" smtClean="0">
                <a:latin typeface="Bradley Hand ITC" pitchFamily="66" charset="0"/>
              </a:rPr>
              <a:t>Svensk folkmusik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878303"/>
            <a:ext cx="4143375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sz="4000" b="1" dirty="0" smtClean="0">
                <a:latin typeface="Bradley Hand ITC" pitchFamily="66" charset="0"/>
                <a:hlinkClick r:id="rId2"/>
              </a:rPr>
              <a:t>Fiol</a:t>
            </a:r>
            <a:r>
              <a:rPr lang="sv-SE" sz="4000" b="1" dirty="0" smtClean="0">
                <a:latin typeface="Bradley Hand ITC" pitchFamily="66" charset="0"/>
              </a:rPr>
              <a:t> </a:t>
            </a:r>
          </a:p>
          <a:p>
            <a:pPr eaLnBrk="1" hangingPunct="1">
              <a:buFontTx/>
              <a:buNone/>
            </a:pPr>
            <a:endParaRPr lang="sv-SE" sz="4000" b="1" dirty="0" smtClean="0">
              <a:latin typeface="Bradley Hand ITC" pitchFamily="66" charset="0"/>
            </a:endParaRPr>
          </a:p>
          <a:p>
            <a:pPr eaLnBrk="1" hangingPunct="1">
              <a:buFontTx/>
              <a:buNone/>
            </a:pPr>
            <a:endParaRPr lang="sv-SE" sz="4000" b="1" dirty="0">
              <a:latin typeface="Bradley Hand ITC" pitchFamily="66" charset="0"/>
            </a:endParaRPr>
          </a:p>
          <a:p>
            <a:pPr eaLnBrk="1" hangingPunct="1">
              <a:buFontTx/>
              <a:buNone/>
            </a:pPr>
            <a:endParaRPr lang="sv-SE" sz="4000" b="1" dirty="0" smtClean="0">
              <a:latin typeface="Bradley Hand ITC" pitchFamily="66" charset="0"/>
            </a:endParaRPr>
          </a:p>
          <a:p>
            <a:pPr eaLnBrk="1" hangingPunct="1">
              <a:buFontTx/>
              <a:buNone/>
            </a:pPr>
            <a:r>
              <a:rPr lang="sv-SE" sz="4000" b="1" dirty="0" smtClean="0">
                <a:latin typeface="Bradley Hand ITC" pitchFamily="66" charset="0"/>
                <a:hlinkClick r:id="rId3"/>
              </a:rPr>
              <a:t>Dragspel</a:t>
            </a:r>
            <a:endParaRPr lang="sv-SE" sz="4000" b="1" dirty="0" smtClean="0">
              <a:latin typeface="Bradley Hand ITC" pitchFamily="66" charset="0"/>
            </a:endParaRPr>
          </a:p>
        </p:txBody>
      </p:sp>
      <p:pic>
        <p:nvPicPr>
          <p:cNvPr id="2050" name="Picture 2" descr="Violin_VL100.jpg (700×110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02" y="332656"/>
            <a:ext cx="189373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kordeon_guzikowy_Special_87_120_IV_11_5_Piccolo_firmy_Weltmeister.jpg (2851×230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35" y="4005065"/>
            <a:ext cx="214127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-15559"/>
            <a:ext cx="4978401" cy="2590800"/>
          </a:xfrm>
        </p:spPr>
        <p:txBody>
          <a:bodyPr>
            <a:normAutofit/>
          </a:bodyPr>
          <a:lstStyle/>
          <a:p>
            <a:pPr eaLnBrk="1" hangingPunct="1"/>
            <a:r>
              <a:rPr lang="sv-SE" dirty="0" smtClean="0"/>
              <a:t>Nyckelharpan</a:t>
            </a:r>
            <a:br>
              <a:rPr lang="sv-SE" dirty="0" smtClean="0"/>
            </a:br>
            <a:r>
              <a:rPr lang="sv-SE" sz="1600" dirty="0" smtClean="0"/>
              <a:t>Upplands (Sveriges?) nationalinstrument</a:t>
            </a:r>
          </a:p>
        </p:txBody>
      </p:sp>
      <p:pic>
        <p:nvPicPr>
          <p:cNvPr id="6148" name="Picture 9" descr="harpa-pix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1" y="836712"/>
            <a:ext cx="14684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11561" y="3573016"/>
            <a:ext cx="78488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sv-SE" dirty="0"/>
              <a:t>Nyckelharpan är ett av de typiska instrumenten i svensk </a:t>
            </a:r>
            <a:r>
              <a:rPr lang="sv-SE" dirty="0">
                <a:hlinkClick r:id="rId4" tooltip="Folkmusik"/>
              </a:rPr>
              <a:t>folkmusik</a:t>
            </a:r>
            <a:r>
              <a:rPr lang="sv-SE" dirty="0"/>
              <a:t>. Den har starkt fäste i </a:t>
            </a:r>
            <a:r>
              <a:rPr lang="sv-SE" dirty="0">
                <a:hlinkClick r:id="rId5" tooltip="Uppsala"/>
              </a:rPr>
              <a:t>Uppsala</a:t>
            </a:r>
            <a:r>
              <a:rPr lang="sv-SE" dirty="0"/>
              <a:t> och norra </a:t>
            </a:r>
            <a:r>
              <a:rPr lang="sv-SE" dirty="0">
                <a:hlinkClick r:id="rId6" tooltip="Uppland"/>
              </a:rPr>
              <a:t>Uppland</a:t>
            </a:r>
            <a:r>
              <a:rPr lang="sv-SE" dirty="0"/>
              <a:t>, men har under 1900-talets senare hälft spritts därifrån till hela Sverige.</a:t>
            </a:r>
          </a:p>
          <a:p>
            <a:r>
              <a:rPr lang="sv-SE" dirty="0" smtClean="0"/>
              <a:t>Nyckelharpan </a:t>
            </a:r>
            <a:r>
              <a:rPr lang="sv-SE" dirty="0"/>
              <a:t>är ett </a:t>
            </a:r>
            <a:r>
              <a:rPr lang="sv-SE" dirty="0">
                <a:hlinkClick r:id="rId7" tooltip="Stråkinstrument"/>
              </a:rPr>
              <a:t>stråkinstrument</a:t>
            </a:r>
            <a:r>
              <a:rPr lang="sv-SE" dirty="0"/>
              <a:t> med </a:t>
            </a:r>
            <a:r>
              <a:rPr lang="sv-SE" dirty="0">
                <a:hlinkClick r:id="rId8" tooltip="Tangent"/>
              </a:rPr>
              <a:t>tangenter</a:t>
            </a:r>
            <a:r>
              <a:rPr lang="sv-SE" dirty="0"/>
              <a:t> (</a:t>
            </a:r>
            <a:r>
              <a:rPr lang="sv-SE" i="1" dirty="0"/>
              <a:t>nycklar</a:t>
            </a:r>
            <a:r>
              <a:rPr lang="sv-SE" dirty="0"/>
              <a:t>) som trycker mot </a:t>
            </a:r>
            <a:r>
              <a:rPr lang="sv-SE" dirty="0">
                <a:hlinkClick r:id="rId9" tooltip="Sträng"/>
              </a:rPr>
              <a:t>strängarna</a:t>
            </a:r>
            <a:r>
              <a:rPr lang="sv-SE" dirty="0"/>
              <a:t> för att korta av strängen till önskad tonhöjd.</a:t>
            </a:r>
          </a:p>
          <a:p>
            <a:r>
              <a:rPr lang="sv-SE" dirty="0"/>
              <a:t>För att frambringa ljud används en </a:t>
            </a:r>
            <a:r>
              <a:rPr lang="sv-SE" dirty="0">
                <a:hlinkClick r:id="rId10" tooltip="Stråke"/>
              </a:rPr>
              <a:t>stråke</a:t>
            </a:r>
            <a:r>
              <a:rPr lang="sv-SE" dirty="0"/>
              <a:t>. Det karakteristiska </a:t>
            </a:r>
            <a:r>
              <a:rPr lang="sv-SE" dirty="0" err="1"/>
              <a:t>nyckelharpsljudet</a:t>
            </a:r>
            <a:r>
              <a:rPr lang="sv-SE" dirty="0"/>
              <a:t> uppstår genom </a:t>
            </a:r>
            <a:r>
              <a:rPr lang="sv-SE" dirty="0">
                <a:hlinkClick r:id="rId11" tooltip="Resonanssträng"/>
              </a:rPr>
              <a:t>resonanssträngar</a:t>
            </a:r>
            <a:r>
              <a:rPr lang="sv-SE" dirty="0"/>
              <a:t> som finns under spelsträngarna.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1143000"/>
          </a:xfrm>
        </p:spPr>
        <p:txBody>
          <a:bodyPr/>
          <a:lstStyle/>
          <a:p>
            <a:pPr algn="l" eaLnBrk="1" hangingPunct="1"/>
            <a:r>
              <a:rPr lang="sv-SE" dirty="0" smtClean="0">
                <a:latin typeface="Comic Sans MS" pitchFamily="66" charset="0"/>
              </a:rPr>
              <a:t>Visor</a:t>
            </a:r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611560" y="1844824"/>
            <a:ext cx="6777317" cy="3508977"/>
          </a:xfrm>
        </p:spPr>
        <p:txBody>
          <a:bodyPr>
            <a:normAutofit/>
          </a:bodyPr>
          <a:lstStyle/>
          <a:p>
            <a:pPr marL="68580" indent="0" eaLnBrk="1" hangingPunct="1">
              <a:buNone/>
            </a:pPr>
            <a:endParaRPr lang="sv-SE" sz="3000" dirty="0">
              <a:latin typeface="Comic Sans MS" pitchFamily="66" charset="0"/>
            </a:endParaRPr>
          </a:p>
          <a:p>
            <a:pPr eaLnBrk="1" hangingPunct="1"/>
            <a:r>
              <a:rPr lang="sv-SE" sz="3000" dirty="0" smtClean="0">
                <a:latin typeface="Comic Sans MS" pitchFamily="66" charset="0"/>
              </a:rPr>
              <a:t>Redan på 1200-talet har </a:t>
            </a:r>
          </a:p>
          <a:p>
            <a:pPr eaLnBrk="1" hangingPunct="1">
              <a:buNone/>
            </a:pPr>
            <a:r>
              <a:rPr lang="sv-SE" sz="3000" dirty="0" smtClean="0">
                <a:latin typeface="Comic Sans MS" pitchFamily="66" charset="0"/>
              </a:rPr>
              <a:t>	man hittat texter med </a:t>
            </a:r>
          </a:p>
          <a:p>
            <a:pPr eaLnBrk="1" hangingPunct="1">
              <a:buNone/>
            </a:pPr>
            <a:r>
              <a:rPr lang="sv-SE" sz="3000" dirty="0" smtClean="0">
                <a:latin typeface="Comic Sans MS" pitchFamily="66" charset="0"/>
              </a:rPr>
              <a:t>	</a:t>
            </a:r>
            <a:r>
              <a:rPr lang="sv-SE" sz="3000" dirty="0" smtClean="0">
                <a:latin typeface="Comic Sans MS" pitchFamily="66" charset="0"/>
                <a:hlinkClick r:id="rId2"/>
              </a:rPr>
              <a:t>Staffan var en stalledräng</a:t>
            </a:r>
            <a:r>
              <a:rPr lang="sv-SE" sz="3000" dirty="0" smtClean="0">
                <a:latin typeface="Comic Sans MS" pitchFamily="66" charset="0"/>
              </a:rPr>
              <a:t>.</a:t>
            </a:r>
          </a:p>
          <a:p>
            <a:pPr eaLnBrk="1" hangingPunct="1">
              <a:buFontTx/>
              <a:buNone/>
            </a:pPr>
            <a:endParaRPr lang="sv-SE" dirty="0" smtClean="0">
              <a:latin typeface="Comic Sans MS" pitchFamily="66" charset="0"/>
            </a:endParaRPr>
          </a:p>
        </p:txBody>
      </p:sp>
      <p:pic>
        <p:nvPicPr>
          <p:cNvPr id="7172" name="Picture 4" descr="C:\Documents and Settings\Ylva Hellgren\Local Settings\Temporary Internet Files\Content.IE5\UYNEXGAH\stefan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2223122"/>
            <a:ext cx="2678262" cy="34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4738" y="1412776"/>
            <a:ext cx="4259262" cy="23764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5400" b="1" dirty="0" smtClean="0">
                <a:latin typeface="Bradley Hand ITC" pitchFamily="66" charset="0"/>
              </a:rPr>
              <a:t>Kula:</a:t>
            </a:r>
            <a:br>
              <a:rPr lang="sv-SE" sz="5400" b="1" dirty="0" smtClean="0">
                <a:latin typeface="Bradley Hand ITC" pitchFamily="66" charset="0"/>
              </a:rPr>
            </a:br>
            <a:r>
              <a:rPr lang="sv-SE" sz="5400" b="1" dirty="0">
                <a:latin typeface="Bradley Hand ITC" pitchFamily="66" charset="0"/>
              </a:rPr>
              <a:t>E</a:t>
            </a:r>
            <a:r>
              <a:rPr lang="sv-SE" sz="5400" b="1" dirty="0" smtClean="0">
                <a:latin typeface="Bradley Hand ITC" pitchFamily="66" charset="0"/>
              </a:rPr>
              <a:t>n sång-teknik </a:t>
            </a:r>
            <a:br>
              <a:rPr lang="sv-SE" sz="5400" b="1" dirty="0" smtClean="0">
                <a:latin typeface="Bradley Hand ITC" pitchFamily="66" charset="0"/>
              </a:rPr>
            </a:br>
            <a:r>
              <a:rPr lang="sv-SE" sz="5400" b="1" dirty="0" smtClean="0">
                <a:latin typeface="Bradley Hand ITC" pitchFamily="66" charset="0"/>
              </a:rPr>
              <a:t>på fäboden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4005064"/>
            <a:ext cx="8136582" cy="2520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sz="2800" b="1" dirty="0" smtClean="0">
                <a:latin typeface="Bradley Hand ITC" pitchFamily="66" charset="0"/>
              </a:rPr>
              <a:t>Man kulade på fäbodarna för att: </a:t>
            </a:r>
          </a:p>
          <a:p>
            <a:pPr eaLnBrk="1" hangingPunct="1"/>
            <a:r>
              <a:rPr lang="sv-SE" sz="2800" b="1" dirty="0">
                <a:latin typeface="Bradley Hand ITC" pitchFamily="66" charset="0"/>
              </a:rPr>
              <a:t>L</a:t>
            </a:r>
            <a:r>
              <a:rPr lang="sv-SE" sz="2800" b="1" dirty="0" smtClean="0">
                <a:latin typeface="Bradley Hand ITC" pitchFamily="66" charset="0"/>
              </a:rPr>
              <a:t>ocka på djuren </a:t>
            </a:r>
          </a:p>
          <a:p>
            <a:pPr eaLnBrk="1" hangingPunct="1"/>
            <a:r>
              <a:rPr lang="sv-SE" sz="2800" b="1" dirty="0">
                <a:latin typeface="Bradley Hand ITC" pitchFamily="66" charset="0"/>
              </a:rPr>
              <a:t>P</a:t>
            </a:r>
            <a:r>
              <a:rPr lang="sv-SE" sz="2800" b="1" dirty="0" smtClean="0">
                <a:latin typeface="Bradley Hand ITC" pitchFamily="66" charset="0"/>
              </a:rPr>
              <a:t>rata med varandra när man var långt ifrån </a:t>
            </a:r>
            <a:r>
              <a:rPr lang="sv-SE" sz="2800" b="1" dirty="0" smtClean="0">
                <a:latin typeface="Bradley Hand ITC" pitchFamily="66" charset="0"/>
              </a:rPr>
              <a:t>varandra. </a:t>
            </a:r>
            <a:endParaRPr lang="sv-SE" sz="2800" b="1" dirty="0" smtClean="0">
              <a:latin typeface="Bradley Hand ITC" pitchFamily="66" charset="0"/>
            </a:endParaRPr>
          </a:p>
          <a:p>
            <a:pPr eaLnBrk="1" hangingPunct="1"/>
            <a:endParaRPr lang="sv-SE" b="1" dirty="0" smtClean="0">
              <a:latin typeface="Bradley Hand ITC" pitchFamily="66" charset="0"/>
            </a:endParaRPr>
          </a:p>
        </p:txBody>
      </p:sp>
      <p:pic>
        <p:nvPicPr>
          <p:cNvPr id="8196" name="Picture 5" descr="177f5da3-6076-4d21-a662-4984598603f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79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smtClean="0"/>
              <a:t>Traditionella </a:t>
            </a:r>
            <a:r>
              <a:rPr lang="sv-SE" dirty="0" smtClean="0"/>
              <a:t>danser </a:t>
            </a:r>
            <a:r>
              <a:rPr lang="sv-SE" smtClean="0"/>
              <a:t>i Sverige</a:t>
            </a:r>
            <a:endParaRPr lang="sv-SE" dirty="0" smtClean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indent="-342900"/>
            <a:r>
              <a:rPr lang="sv-SE" dirty="0" smtClean="0"/>
              <a:t>Schottis </a:t>
            </a:r>
            <a:r>
              <a:rPr lang="sv-SE" dirty="0"/>
              <a:t>med </a:t>
            </a:r>
            <a:r>
              <a:rPr lang="sv-SE" dirty="0">
                <a:hlinkClick r:id="rId2"/>
              </a:rPr>
              <a:t>Delsbo folkdanslag</a:t>
            </a:r>
            <a:endParaRPr lang="sv-SE" dirty="0"/>
          </a:p>
          <a:p>
            <a:pPr marL="0" indent="0" eaLnBrk="1" hangingPunct="1">
              <a:buNone/>
            </a:pPr>
            <a:endParaRPr lang="sv-SE" dirty="0" smtClean="0"/>
          </a:p>
          <a:p>
            <a:pPr eaLnBrk="1" hangingPunct="1"/>
            <a:r>
              <a:rPr lang="sv-SE" dirty="0" smtClean="0"/>
              <a:t>Ringdans: </a:t>
            </a:r>
            <a:r>
              <a:rPr lang="sv-SE" dirty="0" smtClean="0">
                <a:hlinkClick r:id="rId3"/>
              </a:rPr>
              <a:t>Små grodorna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gambia_karta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924175"/>
            <a:ext cx="7772400" cy="3933825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tx1"/>
                </a:solidFill>
                <a:latin typeface="Comic Sans MS" pitchFamily="66" charset="0"/>
              </a:rPr>
              <a:t>Väst-</a:t>
            </a:r>
            <a:br>
              <a:rPr lang="sv-SE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dirty="0">
                <a:solidFill>
                  <a:schemeClr val="tx1"/>
                </a:solidFill>
                <a:latin typeface="Comic Sans MS" pitchFamily="66" charset="0"/>
              </a:rPr>
              <a:t>afrikansk</a:t>
            </a:r>
            <a:br>
              <a:rPr lang="sv-SE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dirty="0">
                <a:solidFill>
                  <a:schemeClr val="tx1"/>
                </a:solidFill>
                <a:latin typeface="Comic Sans MS" pitchFamily="66" charset="0"/>
              </a:rPr>
              <a:t>musik </a:t>
            </a:r>
            <a:br>
              <a:rPr lang="sv-SE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320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v-SE" sz="3200">
                <a:solidFill>
                  <a:schemeClr val="tx1"/>
                </a:solidFill>
                <a:latin typeface="Comic Sans MS" pitchFamily="66" charset="0"/>
              </a:rPr>
            </a:br>
            <a:endParaRPr lang="sv-SE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521</TotalTime>
  <Words>459</Words>
  <Application>Microsoft Office PowerPoint</Application>
  <PresentationFormat>Bildspel på skärmen (4:3)</PresentationFormat>
  <Paragraphs>149</Paragraphs>
  <Slides>29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7" baseType="lpstr">
      <vt:lpstr>Arial</vt:lpstr>
      <vt:lpstr>Arial Rounded MT Bold</vt:lpstr>
      <vt:lpstr>Bradley Hand ITC</vt:lpstr>
      <vt:lpstr>Century Gothic</vt:lpstr>
      <vt:lpstr>Comic Sans MS</vt:lpstr>
      <vt:lpstr>Tempus Sans ITC</vt:lpstr>
      <vt:lpstr>Wingdings 2</vt:lpstr>
      <vt:lpstr>Austin</vt:lpstr>
      <vt:lpstr>Världsmusik</vt:lpstr>
      <vt:lpstr>Musik i olika världsdelar</vt:lpstr>
      <vt:lpstr>Viktigt inom all folkmusik</vt:lpstr>
      <vt:lpstr>Svensk folkmusik</vt:lpstr>
      <vt:lpstr>Nyckelharpan Upplands (Sveriges?) nationalinstrument</vt:lpstr>
      <vt:lpstr>Visor</vt:lpstr>
      <vt:lpstr>Kula: En sång-teknik  på fäboden</vt:lpstr>
      <vt:lpstr>Traditionella danser i Sverige</vt:lpstr>
      <vt:lpstr>Väst- afrikansk musik   </vt:lpstr>
      <vt:lpstr>Musikerfamiljer i wolofstammen kallas för ”Griots”</vt:lpstr>
      <vt:lpstr>PowerPoint-presentation</vt:lpstr>
      <vt:lpstr>PowerPoint-presentation</vt:lpstr>
      <vt:lpstr>PowerPoint-presentation</vt:lpstr>
      <vt:lpstr>Tumpiano</vt:lpstr>
      <vt:lpstr>Djembe</vt:lpstr>
      <vt:lpstr>Mellanöstern</vt:lpstr>
      <vt:lpstr>Viktiga instrument:</vt:lpstr>
      <vt:lpstr>Darbukka</vt:lpstr>
      <vt:lpstr>Qanun</vt:lpstr>
      <vt:lpstr>Nayflöjten</vt:lpstr>
      <vt:lpstr>Ud/Oud</vt:lpstr>
      <vt:lpstr>Orientalisk dans/ Magdans</vt:lpstr>
      <vt:lpstr>Dabke är en långdans som dansas av män på fester.</vt:lpstr>
      <vt:lpstr>Indien</vt:lpstr>
      <vt:lpstr>PowerPoint-presentation</vt:lpstr>
      <vt:lpstr>Sitar</vt:lpstr>
      <vt:lpstr>Ravi Shankar</vt:lpstr>
      <vt:lpstr>Bollywood</vt:lpstr>
      <vt:lpstr>Några instrument från Sydamerika</vt:lpstr>
    </vt:vector>
  </TitlesOfParts>
  <Company>Sigtuna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Världsmusik-vad är det?</dc:title>
  <dc:creator>yhe1214</dc:creator>
  <cp:lastModifiedBy>raineri henry Florin</cp:lastModifiedBy>
  <cp:revision>132</cp:revision>
  <dcterms:created xsi:type="dcterms:W3CDTF">2008-03-18T07:22:34Z</dcterms:created>
  <dcterms:modified xsi:type="dcterms:W3CDTF">2015-02-14T21:38:56Z</dcterms:modified>
</cp:coreProperties>
</file>